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9906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00"/>
    <p:restoredTop sz="94601"/>
  </p:normalViewPr>
  <p:slideViewPr>
    <p:cSldViewPr>
      <p:cViewPr varScale="1">
        <p:scale>
          <a:sx n="101" d="100"/>
          <a:sy n="101" d="100"/>
        </p:scale>
        <p:origin x="122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nchi Garcia Pardo" userId="d72f3818-3fb1-4c48-971b-a784534a51d4" providerId="ADAL" clId="{35BCB3F6-E62E-4C6A-BA84-77C94FB521D7}"/>
    <pc:docChg chg="undo custSel delSld modSld">
      <pc:chgData name="Conchi Garcia Pardo" userId="d72f3818-3fb1-4c48-971b-a784534a51d4" providerId="ADAL" clId="{35BCB3F6-E62E-4C6A-BA84-77C94FB521D7}" dt="2026-04-29T12:14:45.587" v="48" actId="207"/>
      <pc:docMkLst>
        <pc:docMk/>
      </pc:docMkLst>
      <pc:sldChg chg="modSp mod">
        <pc:chgData name="Conchi Garcia Pardo" userId="d72f3818-3fb1-4c48-971b-a784534a51d4" providerId="ADAL" clId="{35BCB3F6-E62E-4C6A-BA84-77C94FB521D7}" dt="2026-04-29T12:14:45.587" v="48" actId="207"/>
        <pc:sldMkLst>
          <pc:docMk/>
          <pc:sldMk cId="0" sldId="256"/>
        </pc:sldMkLst>
        <pc:spChg chg="mod">
          <ac:chgData name="Conchi Garcia Pardo" userId="d72f3818-3fb1-4c48-971b-a784534a51d4" providerId="ADAL" clId="{35BCB3F6-E62E-4C6A-BA84-77C94FB521D7}" dt="2026-04-29T12:14:34.031" v="47" actId="20577"/>
          <ac:spMkLst>
            <pc:docMk/>
            <pc:sldMk cId="0" sldId="256"/>
            <ac:spMk id="6" creationId="{12EA10E7-7568-4CEF-EF71-EBA51A9B8A60}"/>
          </ac:spMkLst>
        </pc:spChg>
        <pc:spChg chg="mod">
          <ac:chgData name="Conchi Garcia Pardo" userId="d72f3818-3fb1-4c48-971b-a784534a51d4" providerId="ADAL" clId="{35BCB3F6-E62E-4C6A-BA84-77C94FB521D7}" dt="2026-04-29T12:14:45.587" v="48" actId="207"/>
          <ac:spMkLst>
            <pc:docMk/>
            <pc:sldMk cId="0" sldId="256"/>
            <ac:spMk id="8" creationId="{2B75163D-F911-827C-931E-81AF53C4F5D9}"/>
          </ac:spMkLst>
        </pc:spChg>
      </pc:sldChg>
      <pc:sldChg chg="del">
        <pc:chgData name="Conchi Garcia Pardo" userId="d72f3818-3fb1-4c48-971b-a784534a51d4" providerId="ADAL" clId="{35BCB3F6-E62E-4C6A-BA84-77C94FB521D7}" dt="2026-04-29T12:14:06.168" v="0" actId="47"/>
        <pc:sldMkLst>
          <pc:docMk/>
          <pc:sldMk cId="1033593624" sldId="258"/>
        </pc:sldMkLst>
      </pc:sldChg>
      <pc:sldChg chg="del">
        <pc:chgData name="Conchi Garcia Pardo" userId="d72f3818-3fb1-4c48-971b-a784534a51d4" providerId="ADAL" clId="{35BCB3F6-E62E-4C6A-BA84-77C94FB521D7}" dt="2026-04-29T12:14:06.168" v="0" actId="47"/>
        <pc:sldMkLst>
          <pc:docMk/>
          <pc:sldMk cId="1772323628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2981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1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89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883482" cy="583224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20024" y="207200"/>
            <a:ext cx="6265951" cy="1006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399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1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hyperlink" Target="https://eventos.upct.es/153488/files/jornadas-radiofrecuencia-y-salud.html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0914" y="-25019"/>
            <a:ext cx="8388270" cy="113877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endParaRPr lang="es-ES" sz="3000" b="1" i="1" spc="-10" dirty="0">
              <a:solidFill>
                <a:srgbClr val="FFFFFF"/>
              </a:solidFill>
              <a:latin typeface="Apple Braille"/>
              <a:cs typeface="Aharoni"/>
            </a:endParaRPr>
          </a:p>
          <a:p>
            <a:pPr algn="ctr"/>
            <a:r>
              <a:rPr lang="es-ES" sz="3000" b="1" i="1" spc="-10" dirty="0">
                <a:solidFill>
                  <a:srgbClr val="FFFFFF"/>
                </a:solidFill>
                <a:highlight>
                  <a:srgbClr val="FFFF00"/>
                </a:highlight>
                <a:latin typeface="Apple Braille"/>
                <a:cs typeface="Aharoni"/>
              </a:rPr>
              <a:t>IV</a:t>
            </a:r>
            <a:r>
              <a:rPr sz="3000" b="1" i="1" spc="5" dirty="0">
                <a:solidFill>
                  <a:srgbClr val="FFFFFF"/>
                </a:solidFill>
                <a:latin typeface="Apple Braille"/>
                <a:cs typeface="Aharoni"/>
              </a:rPr>
              <a:t> </a:t>
            </a:r>
            <a:r>
              <a:rPr sz="3000" b="1" i="1" spc="-20" dirty="0">
                <a:solidFill>
                  <a:srgbClr val="FFFFFF"/>
                </a:solidFill>
                <a:latin typeface="Apple Braille"/>
                <a:cs typeface="Aharoni"/>
              </a:rPr>
              <a:t>Cicl</a:t>
            </a:r>
            <a:r>
              <a:rPr sz="3000" b="1" i="1" dirty="0">
                <a:solidFill>
                  <a:srgbClr val="FFFFFF"/>
                </a:solidFill>
                <a:latin typeface="Apple Braille"/>
                <a:cs typeface="Aharoni"/>
              </a:rPr>
              <a:t>o</a:t>
            </a:r>
            <a:r>
              <a:rPr sz="3000" b="1" i="1" spc="-20" dirty="0">
                <a:solidFill>
                  <a:srgbClr val="FFFFFF"/>
                </a:solidFill>
                <a:latin typeface="Apple Braille"/>
                <a:cs typeface="Aharoni"/>
              </a:rPr>
              <a:t> </a:t>
            </a:r>
            <a:r>
              <a:rPr sz="3000" b="1" i="1" spc="-5" dirty="0">
                <a:solidFill>
                  <a:srgbClr val="FFFFFF"/>
                </a:solidFill>
                <a:latin typeface="Apple Braille"/>
                <a:cs typeface="Aharoni"/>
              </a:rPr>
              <a:t>d</a:t>
            </a:r>
            <a:r>
              <a:rPr sz="3000" b="1" i="1" dirty="0">
                <a:solidFill>
                  <a:srgbClr val="FFFFFF"/>
                </a:solidFill>
                <a:latin typeface="Apple Braille"/>
                <a:cs typeface="Aharoni"/>
              </a:rPr>
              <a:t>e</a:t>
            </a:r>
            <a:r>
              <a:rPr sz="3000" b="1" i="1" spc="10" dirty="0">
                <a:solidFill>
                  <a:srgbClr val="FFFFFF"/>
                </a:solidFill>
                <a:latin typeface="Apple Braille"/>
                <a:cs typeface="Aharoni"/>
              </a:rPr>
              <a:t> </a:t>
            </a:r>
            <a:r>
              <a:rPr lang="ca-ES" sz="3000" b="1" i="1" spc="-25" dirty="0" err="1">
                <a:solidFill>
                  <a:srgbClr val="FFFFFF"/>
                </a:solidFill>
                <a:latin typeface="Apple Braille"/>
                <a:cs typeface="Aharoni"/>
              </a:rPr>
              <a:t>Actividades</a:t>
            </a:r>
            <a:r>
              <a:rPr lang="ca-ES" sz="3000" b="1" i="1" spc="-25" dirty="0">
                <a:solidFill>
                  <a:srgbClr val="FFFFFF"/>
                </a:solidFill>
                <a:latin typeface="Apple Braille"/>
                <a:cs typeface="Aharoni"/>
              </a:rPr>
              <a:t> d</a:t>
            </a:r>
            <a:r>
              <a:rPr lang="ca-ES" sz="3000" b="1" i="1" dirty="0">
                <a:solidFill>
                  <a:srgbClr val="FFFFFF"/>
                </a:solidFill>
                <a:latin typeface="Apple Braille"/>
                <a:cs typeface="Aharoni"/>
              </a:rPr>
              <a:t>e</a:t>
            </a:r>
            <a:r>
              <a:rPr sz="3000" b="1" i="1" spc="10" dirty="0">
                <a:solidFill>
                  <a:srgbClr val="FFFFFF"/>
                </a:solidFill>
                <a:latin typeface="Apple Braille"/>
                <a:cs typeface="Aharoni"/>
              </a:rPr>
              <a:t> </a:t>
            </a:r>
            <a:r>
              <a:rPr sz="3000" b="1" i="1" spc="-5" dirty="0">
                <a:solidFill>
                  <a:srgbClr val="FFFFFF"/>
                </a:solidFill>
                <a:latin typeface="Apple Braille"/>
                <a:cs typeface="Aharoni"/>
              </a:rPr>
              <a:t>T</a:t>
            </a:r>
            <a:r>
              <a:rPr sz="3000" b="1" i="1" spc="-25" dirty="0">
                <a:solidFill>
                  <a:srgbClr val="FFFFFF"/>
                </a:solidFill>
                <a:latin typeface="Apple Braille"/>
                <a:cs typeface="Aharoni"/>
              </a:rPr>
              <a:t>eleco</a:t>
            </a:r>
            <a:endParaRPr lang="es-ES" sz="3000" b="1" i="1" spc="-25" dirty="0">
              <a:solidFill>
                <a:srgbClr val="FFFFFF"/>
              </a:solidFill>
              <a:latin typeface="Apple Braille"/>
              <a:cs typeface="Aharoni"/>
            </a:endParaRPr>
          </a:p>
          <a:p>
            <a:pPr marL="12700" algn="ctr">
              <a:lnSpc>
                <a:spcPct val="100000"/>
              </a:lnSpc>
            </a:pP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Jueves y Viernes 7 y 8 de Mayo de 2016</a:t>
            </a:r>
            <a:r>
              <a:rPr lang="es-ES" sz="1400" b="1" spc="-4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 -- 10:00-14:00  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S</a:t>
            </a:r>
            <a:r>
              <a:rPr lang="es-ES" sz="1400" b="1" spc="-10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a</a:t>
            </a:r>
            <a:r>
              <a:rPr lang="es-ES" sz="1400" b="1" spc="-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l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ón</a:t>
            </a:r>
            <a:r>
              <a:rPr lang="es-ES" sz="1400" b="1" spc="-20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 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de</a:t>
            </a:r>
            <a:r>
              <a:rPr lang="es-ES" sz="1400" b="1" spc="-10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 </a:t>
            </a:r>
            <a:r>
              <a:rPr lang="es-ES" sz="1400" b="1" spc="-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G</a:t>
            </a:r>
            <a:r>
              <a:rPr lang="es-ES" sz="1400" b="1" spc="-5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r</a:t>
            </a:r>
            <a:r>
              <a:rPr lang="es-ES" sz="1400" b="1" spc="-10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a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dos</a:t>
            </a:r>
            <a:r>
              <a:rPr lang="es-ES" sz="1400" b="1" spc="-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 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de </a:t>
            </a:r>
            <a:r>
              <a:rPr lang="es-ES" sz="1400" b="1" spc="-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l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a</a:t>
            </a:r>
            <a:r>
              <a:rPr lang="es-ES" sz="1400" b="1" spc="-30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 </a:t>
            </a:r>
            <a:r>
              <a:rPr lang="es-ES" sz="1400" b="1" spc="-10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ET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S</a:t>
            </a:r>
            <a:r>
              <a:rPr lang="es-ES" sz="1400" b="1" spc="-10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 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de </a:t>
            </a:r>
            <a:r>
              <a:rPr lang="es-ES" sz="1400" b="1" spc="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I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n</a:t>
            </a:r>
            <a:r>
              <a:rPr lang="es-ES" sz="1400" b="1" spc="-30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g</a:t>
            </a:r>
            <a:r>
              <a:rPr lang="es-ES" sz="1400" b="1" spc="-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e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n</a:t>
            </a:r>
            <a:r>
              <a:rPr lang="es-ES" sz="1400" b="1" spc="-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ierí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a</a:t>
            </a:r>
            <a:r>
              <a:rPr lang="es-ES" sz="1400" b="1" spc="-1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 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de</a:t>
            </a:r>
            <a:r>
              <a:rPr lang="es-ES" sz="1400" b="1" spc="-10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 </a:t>
            </a:r>
            <a:r>
              <a:rPr lang="es-ES" sz="1400" b="1" spc="-16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T</a:t>
            </a:r>
            <a:r>
              <a:rPr lang="es-ES" sz="1400" b="1" spc="-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ele</a:t>
            </a:r>
            <a:r>
              <a:rPr lang="es-ES" sz="1400" b="1" spc="-1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c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omun</a:t>
            </a:r>
            <a:r>
              <a:rPr lang="es-ES" sz="1400" b="1" spc="-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i</a:t>
            </a:r>
            <a:r>
              <a:rPr lang="es-ES" sz="1400" b="1" spc="-1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c</a:t>
            </a:r>
            <a:r>
              <a:rPr lang="es-ES" sz="1400" b="1" spc="-10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a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c</a:t>
            </a:r>
            <a:r>
              <a:rPr lang="es-ES" sz="1400" b="1" spc="-5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i</a:t>
            </a:r>
            <a:r>
              <a:rPr lang="es-ES" sz="1400" b="1" dirty="0">
                <a:solidFill>
                  <a:srgbClr val="FFFFFF"/>
                </a:solidFill>
                <a:latin typeface="Apple Braille" pitchFamily="2" charset="0"/>
                <a:cs typeface="Aharoni" panose="02010803020104030203" pitchFamily="2" charset="-79"/>
              </a:rPr>
              <a:t>ón</a:t>
            </a:r>
            <a:endParaRPr lang="es-ES" sz="1400" dirty="0">
              <a:latin typeface="Apple Braille" pitchFamily="2" charset="0"/>
              <a:cs typeface="Aharoni" panose="02010803020104030203" pitchFamily="2" charset="-79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05200" y="6038161"/>
            <a:ext cx="6146270" cy="6921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-76200" y="5727902"/>
            <a:ext cx="3200400" cy="11300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CF3CD10-761E-EB35-9299-1CE2FD305206}"/>
              </a:ext>
            </a:extLst>
          </p:cNvPr>
          <p:cNvSpPr/>
          <p:nvPr/>
        </p:nvSpPr>
        <p:spPr>
          <a:xfrm>
            <a:off x="3228" y="1295400"/>
            <a:ext cx="4042362" cy="39080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B75163D-F911-827C-931E-81AF53C4F5D9}"/>
              </a:ext>
            </a:extLst>
          </p:cNvPr>
          <p:cNvSpPr txBox="1"/>
          <p:nvPr/>
        </p:nvSpPr>
        <p:spPr>
          <a:xfrm>
            <a:off x="1096284" y="5449018"/>
            <a:ext cx="7962900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7495" marR="469900" indent="139700" algn="ctr"/>
            <a:r>
              <a:rPr lang="es-ES" sz="1500" b="1" spc="-10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Los asistentes a 5</a:t>
            </a:r>
            <a:r>
              <a:rPr lang="es-ES" sz="1500" b="1" spc="10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 </a:t>
            </a:r>
            <a:r>
              <a:rPr lang="es-ES" sz="1500" b="1" spc="-15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a</a:t>
            </a:r>
            <a:r>
              <a:rPr lang="es-ES" sz="1500" b="1" spc="-10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c</a:t>
            </a:r>
            <a:r>
              <a:rPr lang="es-ES" sz="1500" b="1" spc="-25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t</a:t>
            </a:r>
            <a:r>
              <a:rPr lang="es-ES" sz="1500" b="1" spc="-15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ivi</a:t>
            </a:r>
            <a:r>
              <a:rPr lang="es-ES" sz="1500" b="1" spc="-5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d</a:t>
            </a:r>
            <a:r>
              <a:rPr lang="es-ES" sz="1500" b="1" spc="-25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a</a:t>
            </a:r>
            <a:r>
              <a:rPr lang="es-ES" sz="1500" b="1" spc="-30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d</a:t>
            </a:r>
            <a:r>
              <a:rPr lang="es-ES" sz="1500" b="1" spc="-10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e</a:t>
            </a:r>
            <a:r>
              <a:rPr lang="es-ES" sz="1500" b="1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s</a:t>
            </a:r>
            <a:r>
              <a:rPr lang="es-ES" sz="1500" b="1" spc="-60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 </a:t>
            </a:r>
            <a:r>
              <a:rPr lang="es-ES" sz="1500" b="1" spc="-20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del IV Ciclo de Actividades de Teleco podrán </a:t>
            </a:r>
            <a:r>
              <a:rPr lang="es-ES" sz="1500" b="1" spc="-25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s</a:t>
            </a:r>
            <a:r>
              <a:rPr lang="es-ES" sz="1500" b="1" spc="-20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o</a:t>
            </a:r>
            <a:r>
              <a:rPr lang="es-ES" sz="1500" b="1" spc="-5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l</a:t>
            </a:r>
            <a:r>
              <a:rPr lang="es-ES" sz="1500" b="1" spc="-15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i</a:t>
            </a:r>
            <a:r>
              <a:rPr lang="es-ES" sz="1500" b="1" spc="-10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c</a:t>
            </a:r>
            <a:r>
              <a:rPr lang="es-ES" sz="1500" b="1" spc="-15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i</a:t>
            </a:r>
            <a:r>
              <a:rPr lang="es-ES" sz="1500" b="1" spc="-60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t</a:t>
            </a:r>
            <a:r>
              <a:rPr lang="es-ES" sz="1500" b="1" spc="-15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a</a:t>
            </a:r>
            <a:r>
              <a:rPr lang="es-ES" sz="1500" b="1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r</a:t>
            </a:r>
            <a:r>
              <a:rPr lang="es-ES" sz="1500" b="1" spc="-80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 </a:t>
            </a:r>
            <a:r>
              <a:rPr lang="es-ES" sz="1500" b="1" spc="-10" dirty="0">
                <a:solidFill>
                  <a:srgbClr val="0000CC"/>
                </a:solidFill>
                <a:highlight>
                  <a:srgbClr val="FFFF00"/>
                </a:highlight>
                <a:latin typeface="Apple Braille" pitchFamily="2" charset="0"/>
                <a:cs typeface="Calibri"/>
              </a:rPr>
              <a:t>1ECTS.</a:t>
            </a:r>
            <a:endParaRPr lang="es-ES" sz="1500" dirty="0">
              <a:solidFill>
                <a:srgbClr val="0000CC"/>
              </a:solidFill>
              <a:highlight>
                <a:srgbClr val="FFFF00"/>
              </a:highlight>
              <a:latin typeface="Apple Braille" pitchFamily="2" charset="0"/>
              <a:cs typeface="Calibri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2EA10E7-7568-4CEF-EF71-EBA51A9B8A60}"/>
              </a:ext>
            </a:extLst>
          </p:cNvPr>
          <p:cNvSpPr txBox="1"/>
          <p:nvPr/>
        </p:nvSpPr>
        <p:spPr>
          <a:xfrm>
            <a:off x="4505866" y="1292380"/>
            <a:ext cx="507206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200" i="1" dirty="0">
                <a:solidFill>
                  <a:schemeClr val="bg1"/>
                </a:solidFill>
              </a:rPr>
              <a:t>Las I Jornadas en Radiofrecuencia y Salud es un encuentro de dos días organizado por la Universidad Politécnica de Cartagena para acercar, de forma clara y multidisciplinar, el papel de las radiofrecuencias en nuestra vida y su relación con la salud. </a:t>
            </a:r>
          </a:p>
          <a:p>
            <a:pPr algn="just"/>
            <a:endParaRPr lang="es-ES" sz="1200" i="1" dirty="0">
              <a:solidFill>
                <a:schemeClr val="bg1"/>
              </a:solidFill>
            </a:endParaRPr>
          </a:p>
          <a:p>
            <a:pPr algn="just"/>
            <a:r>
              <a:rPr lang="es-ES" sz="1200" i="1" dirty="0">
                <a:solidFill>
                  <a:schemeClr val="bg1"/>
                </a:solidFill>
              </a:rPr>
              <a:t>Durante la primera jornada el día </a:t>
            </a:r>
            <a:r>
              <a:rPr lang="es-ES" sz="1200" b="1" i="1" dirty="0">
                <a:solidFill>
                  <a:schemeClr val="bg1"/>
                </a:solidFill>
              </a:rPr>
              <a:t>7 de Mayo de 10:30 a 13:30 h</a:t>
            </a:r>
            <a:r>
              <a:rPr lang="es-ES" sz="1200" i="1" dirty="0">
                <a:solidFill>
                  <a:schemeClr val="bg1"/>
                </a:solidFill>
              </a:rPr>
              <a:t>, se abordará cómo nos afectan las tecnologías inalámbricas actuales y futuras (5G/6G), incluyendo aspectos de exposición, regulación y percepción social. </a:t>
            </a:r>
          </a:p>
          <a:p>
            <a:pPr algn="just"/>
            <a:endParaRPr lang="es-ES" sz="1200" i="1" dirty="0">
              <a:solidFill>
                <a:schemeClr val="bg1"/>
              </a:solidFill>
            </a:endParaRPr>
          </a:p>
          <a:p>
            <a:pPr algn="just"/>
            <a:r>
              <a:rPr lang="es-ES" sz="1200" i="1" dirty="0">
                <a:solidFill>
                  <a:schemeClr val="bg1"/>
                </a:solidFill>
              </a:rPr>
              <a:t>El segundo día, el viernes </a:t>
            </a:r>
            <a:r>
              <a:rPr lang="es-ES" sz="1200" b="1" i="1" dirty="0">
                <a:solidFill>
                  <a:schemeClr val="bg1"/>
                </a:solidFill>
              </a:rPr>
              <a:t>8 de Mayo de 10:00 a 14:00 h</a:t>
            </a:r>
            <a:r>
              <a:rPr lang="es-ES" sz="1200" i="1" dirty="0">
                <a:solidFill>
                  <a:schemeClr val="bg1"/>
                </a:solidFill>
              </a:rPr>
              <a:t>, se centrará en aplicaciones en medicina, como el uso de las radiofrecuencias en diagnóstico, estudio de tejidos y nuevas tecnologías sanitarias. El evento contará con expertos internacionales y proyectos europeos, combinando divulgación y ciencia de vanguardia. </a:t>
            </a:r>
          </a:p>
          <a:p>
            <a:pPr algn="just"/>
            <a:endParaRPr lang="es-ES" sz="1200" i="1" dirty="0">
              <a:solidFill>
                <a:schemeClr val="bg1"/>
              </a:solidFill>
            </a:endParaRPr>
          </a:p>
          <a:p>
            <a:pPr algn="just"/>
            <a:r>
              <a:rPr lang="es-ES" sz="1200" i="1" dirty="0">
                <a:solidFill>
                  <a:schemeClr val="bg1"/>
                </a:solidFill>
              </a:rPr>
              <a:t>Las jornadas se celebrarán en formato híbrido, con ponencias presenciales y online que podrán seguirse tanto en el Salón de Grados de la ETSIT (UPCT) como en </a:t>
            </a:r>
            <a:r>
              <a:rPr lang="es-ES" sz="1200" i="1" dirty="0" err="1">
                <a:solidFill>
                  <a:schemeClr val="bg1"/>
                </a:solidFill>
              </a:rPr>
              <a:t>streaming</a:t>
            </a:r>
            <a:r>
              <a:rPr lang="es-ES" sz="1200" i="1" dirty="0">
                <a:solidFill>
                  <a:schemeClr val="bg1"/>
                </a:solidFill>
              </a:rPr>
              <a:t> a través de YouTube. Una oportunidad abierta a cualquier persona interesada en entender mejor cómo las radiofrecuencias influyen en nuestra sociedad y en la medicina actual.</a:t>
            </a:r>
          </a:p>
        </p:txBody>
      </p:sp>
      <p:pic>
        <p:nvPicPr>
          <p:cNvPr id="9" name="Imagen 8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5C23CDAC-AC79-169B-F227-785924A2A39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92" y="1301905"/>
            <a:ext cx="3348079" cy="2136674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E4596B52-BE00-DC9C-C658-5BB323C3FC88}"/>
              </a:ext>
            </a:extLst>
          </p:cNvPr>
          <p:cNvSpPr txBox="1"/>
          <p:nvPr/>
        </p:nvSpPr>
        <p:spPr>
          <a:xfrm>
            <a:off x="-76200" y="4497660"/>
            <a:ext cx="412178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2700020" algn="ctr"/>
                <a:tab pos="5400040" algn="r"/>
              </a:tabLst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HEROE-6G:  </a:t>
            </a:r>
            <a:r>
              <a:rPr lang="es-ES" sz="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Ayuda CNS2023-143570 </a:t>
            </a: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financiada por MICIU/AEI/10.13039/501100011033 y por la Unión Europea </a:t>
            </a:r>
            <a:r>
              <a:rPr lang="es-ES" sz="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NextGenerationEU</a:t>
            </a: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/PRTR</a:t>
            </a:r>
          </a:p>
          <a:p>
            <a:pPr algn="ctr">
              <a:tabLst>
                <a:tab pos="2700020" algn="ctr"/>
                <a:tab pos="5400040" algn="r"/>
              </a:tabLst>
            </a:pPr>
            <a:endParaRPr lang="es-ES" sz="7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2700020" algn="ctr"/>
                <a:tab pos="5400040" algn="r"/>
              </a:tabLst>
            </a:pPr>
            <a:r>
              <a:rPr lang="es-ES" sz="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E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2700020" algn="ctr"/>
                <a:tab pos="5400040" algn="r"/>
              </a:tabLst>
            </a:pPr>
            <a:r>
              <a:rPr lang="en-GB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Co-sponsor: IEEE IMS Distinguished Lecturer Program</a:t>
            </a:r>
          </a:p>
          <a:p>
            <a:pPr algn="ctr">
              <a:tabLst>
                <a:tab pos="2700020" algn="ctr"/>
                <a:tab pos="5400040" algn="r"/>
              </a:tabLst>
            </a:pPr>
            <a:r>
              <a:rPr lang="en-GB" sz="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Supported also by: COST Action CA 20120 INTERACT</a:t>
            </a:r>
            <a:endParaRPr lang="es-ES" sz="8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A8441B93-4A6D-ACBD-91AE-DE28F7E6A677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42822" y="3600815"/>
            <a:ext cx="1988818" cy="287449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CA5F884F-038D-C056-EA54-B6A1DF33DD1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09" y="3553021"/>
            <a:ext cx="1384306" cy="356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27BAE705-787C-561C-E277-64DA3292142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785" y="3989237"/>
            <a:ext cx="1183100" cy="346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44A86C59-0458-BCCE-73BE-A8B9545CBD8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09" y="4032749"/>
            <a:ext cx="841290" cy="306512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CuadroTexto 23">
            <a:extLst>
              <a:ext uri="{FF2B5EF4-FFF2-40B4-BE49-F238E27FC236}">
                <a16:creationId xmlns:a16="http://schemas.microsoft.com/office/drawing/2014/main" id="{20B1CA24-C83F-C0DD-6477-F37D8FD980AD}"/>
              </a:ext>
            </a:extLst>
          </p:cNvPr>
          <p:cNvSpPr txBox="1"/>
          <p:nvPr/>
        </p:nvSpPr>
        <p:spPr>
          <a:xfrm>
            <a:off x="4125017" y="5041002"/>
            <a:ext cx="614626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Más info: </a:t>
            </a:r>
            <a:r>
              <a:rPr lang="es-ES" sz="1200" b="1" dirty="0">
                <a:solidFill>
                  <a:srgbClr val="FF0000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https://eventos.upct.es/153488/files/jornadas-radiofrecuencia-y-salud.html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298</Words>
  <Application>Microsoft Office PowerPoint</Application>
  <PresentationFormat>A4 (210 x 297 mm)</PresentationFormat>
  <Paragraphs>17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Apple Braille</vt:lpstr>
      <vt:lpstr>Aptos</vt:lpstr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PreForo Empleo UPCT 2023 I Ciclo de Conferencias de Teleco</dc:title>
  <dc:creator>Jou</dc:creator>
  <cp:lastModifiedBy>Conchi Garcia Pardo</cp:lastModifiedBy>
  <cp:revision>16</cp:revision>
  <dcterms:created xsi:type="dcterms:W3CDTF">2025-02-25T13:46:05Z</dcterms:created>
  <dcterms:modified xsi:type="dcterms:W3CDTF">2026-04-29T12:14:48Z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2025-02-25T00:00:00Z</vt:filetime>
  </property>
  <property fmtid="{D5CDD505-2E9C-101B-9397-08002B2CF9AE}" pid="3" name="LastSaved">
    <vt:filetime>2025-02-25T00:00:00Z</vt:filetime>
  </property>
</Properties>
</file>